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://bollywood-bias-buster.vercel.app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jpeg" Type="http://schemas.openxmlformats.org/officeDocument/2006/relationships/image"/><Relationship Id="rId12" Target="https://www.linkedin.com/in/raj-verma-459320232/" TargetMode="External" Type="http://schemas.openxmlformats.org/officeDocument/2006/relationships/hyperlink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http://bollywood-bias-buster.vercel.app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https://github.com/BollywoodData/Bollywood-Dat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http://bollywood-bias-buster.vercel.app" TargetMode="External" Type="http://schemas.openxmlformats.org/officeDocument/2006/relationships/hyperlink"/><Relationship Id="rId4" Target="http://bollywood-bias-buster.vercel.app" TargetMode="External" Type="http://schemas.openxmlformats.org/officeDocument/2006/relationships/hyperlink"/><Relationship Id="rId5" Target="http://bollywood-bias-buster.vercel.app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jpe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050" y="0"/>
            <a:ext cx="18307050" cy="10287000"/>
            <a:chOff x="0" y="0"/>
            <a:chExt cx="482161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1610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21610">
                  <a:moveTo>
                    <a:pt x="0" y="0"/>
                  </a:moveTo>
                  <a:lnTo>
                    <a:pt x="4821610" y="0"/>
                  </a:lnTo>
                  <a:lnTo>
                    <a:pt x="48216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2161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00155" y="5143500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919424" y="-333337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5" y="0"/>
                </a:lnTo>
                <a:lnTo>
                  <a:pt x="6073105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225125" y="3033720"/>
            <a:ext cx="19513125" cy="3777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8"/>
              </a:lnSpc>
            </a:pPr>
            <a:r>
              <a:rPr lang="en-US" sz="12039" spc="288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  <a:hlinkClick r:id="rId5" tooltip="http://bollywood-bias-buster.vercel.app"/>
              </a:rPr>
              <a:t>BOLLIWOOD-BIAS BUSTER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13094" y="6753986"/>
            <a:ext cx="9242762" cy="101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spc="172">
                <a:solidFill>
                  <a:srgbClr val="2B485F"/>
                </a:solidFill>
                <a:latin typeface="Inter"/>
                <a:ea typeface="Inter"/>
                <a:cs typeface="Inter"/>
                <a:sym typeface="Inter"/>
              </a:rPr>
              <a:t>AI-POWERED PLATFORM TO DETECT GENDER STEREOTYPES IN INDIAN FILMS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8352" y="8023993"/>
            <a:ext cx="5093867" cy="53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b="true" sz="3118" spc="183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-Raj Verma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08003"/>
            <a:ext cx="18288000" cy="5473595"/>
            <a:chOff x="0" y="0"/>
            <a:chExt cx="4816593" cy="1441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41605"/>
            </a:xfrm>
            <a:custGeom>
              <a:avLst/>
              <a:gdLst/>
              <a:ahLst/>
              <a:cxnLst/>
              <a:rect r="r" b="b" t="t" l="l"/>
              <a:pathLst>
                <a:path h="14416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41605"/>
                  </a:lnTo>
                  <a:lnTo>
                    <a:pt x="0" y="1441605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48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591451"/>
            <a:ext cx="9144000" cy="8229600"/>
            <a:chOff x="0" y="0"/>
            <a:chExt cx="1047533" cy="942780"/>
          </a:xfrm>
        </p:grpSpPr>
        <p:sp>
          <p:nvSpPr>
            <p:cNvPr name="Freeform 6" id="6"/>
            <p:cNvSpPr/>
            <p:nvPr/>
          </p:nvSpPr>
          <p:spPr>
            <a:xfrm flipH="false" flipV="false" rot="6000">
              <a:off x="-797" y="-888"/>
              <a:ext cx="1049127" cy="944556"/>
            </a:xfrm>
            <a:custGeom>
              <a:avLst/>
              <a:gdLst/>
              <a:ahLst/>
              <a:cxnLst/>
              <a:rect r="r" b="b" t="t" l="l"/>
              <a:pathLst>
                <a:path h="944556" w="1049127">
                  <a:moveTo>
                    <a:pt x="19448" y="1769"/>
                  </a:moveTo>
                  <a:lnTo>
                    <a:pt x="1028033" y="9"/>
                  </a:lnTo>
                  <a:cubicBezTo>
                    <a:pt x="1033198" y="0"/>
                    <a:pt x="1038154" y="2043"/>
                    <a:pt x="1041813" y="5688"/>
                  </a:cubicBezTo>
                  <a:cubicBezTo>
                    <a:pt x="1045471" y="9334"/>
                    <a:pt x="1047531" y="14283"/>
                    <a:pt x="1047540" y="19448"/>
                  </a:cubicBezTo>
                  <a:lnTo>
                    <a:pt x="1049118" y="923279"/>
                  </a:lnTo>
                  <a:cubicBezTo>
                    <a:pt x="1049127" y="928444"/>
                    <a:pt x="1047084" y="933401"/>
                    <a:pt x="1043438" y="937059"/>
                  </a:cubicBezTo>
                  <a:cubicBezTo>
                    <a:pt x="1039793" y="940717"/>
                    <a:pt x="1034843" y="942778"/>
                    <a:pt x="1029678" y="942787"/>
                  </a:cubicBezTo>
                  <a:lnTo>
                    <a:pt x="21094" y="944547"/>
                  </a:lnTo>
                  <a:cubicBezTo>
                    <a:pt x="15929" y="944556"/>
                    <a:pt x="10972" y="942513"/>
                    <a:pt x="7314" y="938867"/>
                  </a:cubicBezTo>
                  <a:cubicBezTo>
                    <a:pt x="3656" y="935222"/>
                    <a:pt x="1596" y="930272"/>
                    <a:pt x="1587" y="925108"/>
                  </a:cubicBezTo>
                  <a:lnTo>
                    <a:pt x="9" y="21276"/>
                  </a:lnTo>
                  <a:cubicBezTo>
                    <a:pt x="0" y="16112"/>
                    <a:pt x="2043" y="11155"/>
                    <a:pt x="5689" y="7497"/>
                  </a:cubicBezTo>
                  <a:cubicBezTo>
                    <a:pt x="9334" y="3838"/>
                    <a:pt x="14284" y="1778"/>
                    <a:pt x="19448" y="1769"/>
                  </a:cubicBezTo>
                  <a:close/>
                </a:path>
              </a:pathLst>
            </a:custGeom>
            <a:blipFill>
              <a:blip r:embed="rId2"/>
              <a:stretch>
                <a:fillRect l="-133045" t="-42802" r="-23605" b="-44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47947" y="4751460"/>
            <a:ext cx="8050159" cy="39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Bollywood Bias Buster empowers creators with actionable insights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Tackles bias at script, poster, and genre levels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Aimed at building more inclusive and equitable narratives in Indian cinema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142793"/>
            <a:ext cx="8498105" cy="141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  <a:spcBef>
                <a:spcPct val="0"/>
              </a:spcBef>
            </a:pPr>
            <a:r>
              <a:rPr lang="en-US" b="true" sz="8199" u="sng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946" y="2757679"/>
            <a:ext cx="12275966" cy="7514479"/>
            <a:chOff x="0" y="0"/>
            <a:chExt cx="3233176" cy="1979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33176" cy="1979122"/>
            </a:xfrm>
            <a:custGeom>
              <a:avLst/>
              <a:gdLst/>
              <a:ahLst/>
              <a:cxnLst/>
              <a:rect r="r" b="b" t="t" l="l"/>
              <a:pathLst>
                <a:path h="1979122" w="3233176">
                  <a:moveTo>
                    <a:pt x="0" y="0"/>
                  </a:moveTo>
                  <a:lnTo>
                    <a:pt x="3233176" y="0"/>
                  </a:lnTo>
                  <a:lnTo>
                    <a:pt x="3233176" y="1979122"/>
                  </a:lnTo>
                  <a:lnTo>
                    <a:pt x="0" y="1979122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233176" cy="2026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49845" y="0"/>
            <a:ext cx="11123371" cy="10287000"/>
            <a:chOff x="0" y="0"/>
            <a:chExt cx="1292476" cy="11952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2476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92476">
                  <a:moveTo>
                    <a:pt x="203200" y="0"/>
                  </a:moveTo>
                  <a:lnTo>
                    <a:pt x="1292476" y="0"/>
                  </a:lnTo>
                  <a:lnTo>
                    <a:pt x="1089276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22086" r="0" b="-22086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732613" y="5024438"/>
            <a:ext cx="205022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89763" y="5895207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2"/>
                </a:lnTo>
                <a:lnTo>
                  <a:pt x="0" y="61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89763" y="6807499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2"/>
                </a:lnTo>
                <a:lnTo>
                  <a:pt x="0" y="619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89763" y="7723044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1"/>
                </a:lnTo>
                <a:lnTo>
                  <a:pt x="0" y="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89763" y="8638589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1"/>
                </a:lnTo>
                <a:lnTo>
                  <a:pt x="0" y="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95179" y="429444"/>
            <a:ext cx="2787663" cy="27876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1931" y="556197"/>
            <a:ext cx="2534159" cy="253415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5792" t="0" r="-24304" b="-50096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624750" y="3683833"/>
            <a:ext cx="6573548" cy="113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0"/>
              </a:lnSpc>
            </a:pPr>
            <a:r>
              <a:rPr lang="en-US" sz="7069" spc="1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21528" y="6843658"/>
            <a:ext cx="4716357" cy="44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12" tooltip="https://www.linkedin.com/in/raj-verma-459320232/"/>
              </a:rPr>
              <a:t>www.linkedin.com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68106" y="5931392"/>
            <a:ext cx="4067077" cy="44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+91 9807486339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21528" y="7759203"/>
            <a:ext cx="4716357" cy="44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i.rajverma8423@gmail.com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21528" y="8674747"/>
            <a:ext cx="7387886" cy="44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13, Patel Nagar ,Kanpur, Uttar Pradesh, India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634749" cy="10453668"/>
            <a:chOff x="0" y="0"/>
            <a:chExt cx="957300" cy="27532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300" cy="2753229"/>
            </a:xfrm>
            <a:custGeom>
              <a:avLst/>
              <a:gdLst/>
              <a:ahLst/>
              <a:cxnLst/>
              <a:rect r="r" b="b" t="t" l="l"/>
              <a:pathLst>
                <a:path h="2753229" w="957300">
                  <a:moveTo>
                    <a:pt x="0" y="0"/>
                  </a:moveTo>
                  <a:lnTo>
                    <a:pt x="957300" y="0"/>
                  </a:lnTo>
                  <a:lnTo>
                    <a:pt x="957300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57300" cy="28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1274945"/>
            <a:ext cx="7094998" cy="11561945"/>
            <a:chOff x="0" y="0"/>
            <a:chExt cx="812800" cy="13245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24532"/>
            </a:xfrm>
            <a:custGeom>
              <a:avLst/>
              <a:gdLst/>
              <a:ahLst/>
              <a:cxnLst/>
              <a:rect r="r" b="b" t="t" l="l"/>
              <a:pathLst>
                <a:path h="1324532" w="812800">
                  <a:moveTo>
                    <a:pt x="25097" y="0"/>
                  </a:moveTo>
                  <a:lnTo>
                    <a:pt x="787703" y="0"/>
                  </a:lnTo>
                  <a:cubicBezTo>
                    <a:pt x="801564" y="0"/>
                    <a:pt x="812800" y="11236"/>
                    <a:pt x="812800" y="25097"/>
                  </a:cubicBezTo>
                  <a:lnTo>
                    <a:pt x="812800" y="1299434"/>
                  </a:lnTo>
                  <a:cubicBezTo>
                    <a:pt x="812800" y="1313295"/>
                    <a:pt x="801564" y="1324532"/>
                    <a:pt x="787703" y="1324532"/>
                  </a:cubicBezTo>
                  <a:lnTo>
                    <a:pt x="25097" y="1324532"/>
                  </a:lnTo>
                  <a:cubicBezTo>
                    <a:pt x="18441" y="1324532"/>
                    <a:pt x="12057" y="1321887"/>
                    <a:pt x="7351" y="1317181"/>
                  </a:cubicBezTo>
                  <a:cubicBezTo>
                    <a:pt x="2644" y="1312474"/>
                    <a:pt x="0" y="1306091"/>
                    <a:pt x="0" y="1299434"/>
                  </a:cubicBezTo>
                  <a:lnTo>
                    <a:pt x="0" y="25097"/>
                  </a:lnTo>
                  <a:cubicBezTo>
                    <a:pt x="0" y="11236"/>
                    <a:pt x="11236" y="0"/>
                    <a:pt x="25097" y="0"/>
                  </a:cubicBezTo>
                  <a:close/>
                </a:path>
              </a:pathLst>
            </a:custGeom>
            <a:blipFill>
              <a:blip r:embed="rId2"/>
              <a:stretch>
                <a:fillRect l="-784" t="0" r="-784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9497162" y="4729255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97162" y="2491390"/>
            <a:ext cx="6931946" cy="209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5490638"/>
            <a:ext cx="42423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6062145"/>
            <a:ext cx="397647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Why this?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6633617"/>
            <a:ext cx="42423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Technology Used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7205088"/>
            <a:ext cx="33388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Dataset Used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86314" y="5490638"/>
            <a:ext cx="405951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Key Functionality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86314" y="6062145"/>
            <a:ext cx="490168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Overall Description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86314" y="6633617"/>
            <a:ext cx="490168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Project Snap Shot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86314" y="7205088"/>
            <a:ext cx="33388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85684" y="0"/>
            <a:ext cx="5202316" cy="10453668"/>
            <a:chOff x="0" y="0"/>
            <a:chExt cx="1370157" cy="27532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0157" cy="2753229"/>
            </a:xfrm>
            <a:custGeom>
              <a:avLst/>
              <a:gdLst/>
              <a:ahLst/>
              <a:cxnLst/>
              <a:rect r="r" b="b" t="t" l="l"/>
              <a:pathLst>
                <a:path h="2753229" w="1370157">
                  <a:moveTo>
                    <a:pt x="0" y="0"/>
                  </a:moveTo>
                  <a:lnTo>
                    <a:pt x="1370157" y="0"/>
                  </a:lnTo>
                  <a:lnTo>
                    <a:pt x="1370157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70157" cy="28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89008" y="1441688"/>
            <a:ext cx="7570292" cy="757029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521" y="0"/>
                  </a:moveTo>
                  <a:lnTo>
                    <a:pt x="789279" y="0"/>
                  </a:lnTo>
                  <a:cubicBezTo>
                    <a:pt x="802269" y="0"/>
                    <a:pt x="812800" y="10531"/>
                    <a:pt x="812800" y="23521"/>
                  </a:cubicBezTo>
                  <a:lnTo>
                    <a:pt x="812800" y="789279"/>
                  </a:lnTo>
                  <a:cubicBezTo>
                    <a:pt x="812800" y="802269"/>
                    <a:pt x="802269" y="812800"/>
                    <a:pt x="789279" y="812800"/>
                  </a:cubicBezTo>
                  <a:lnTo>
                    <a:pt x="23521" y="812800"/>
                  </a:lnTo>
                  <a:cubicBezTo>
                    <a:pt x="10531" y="812800"/>
                    <a:pt x="0" y="802269"/>
                    <a:pt x="0" y="789279"/>
                  </a:cubicBezTo>
                  <a:lnTo>
                    <a:pt x="0" y="23521"/>
                  </a:lnTo>
                  <a:cubicBezTo>
                    <a:pt x="0" y="10531"/>
                    <a:pt x="10531" y="0"/>
                    <a:pt x="23521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781188" y="3263819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81188" y="1776553"/>
            <a:ext cx="8907820" cy="104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805794"/>
            <a:ext cx="7319337" cy="617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Gender stere</a:t>
            </a: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otypes are deeply embedded in Bollywood scripts, visuals &amp; posters.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Women are often portrayed in passive or dependent roles, unlike men (e.g., "occupation gap").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Goal: Automate the detection, quantification, and mitigation of such biases from: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   -</a:t>
            </a: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Scripts &amp; Wikipedia summaries</a:t>
            </a:r>
          </a:p>
          <a:p>
            <a:pPr algn="l">
              <a:lnSpc>
                <a:spcPts val="3780"/>
              </a:lnSpc>
            </a:pPr>
            <a:r>
              <a:rPr lang="en-US" sz="2700" spc="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  -</a:t>
            </a:r>
            <a:r>
              <a:rPr lang="en-US" sz="2700" spc="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Posters</a:t>
            </a:r>
          </a:p>
          <a:p>
            <a:pPr algn="l">
              <a:lnSpc>
                <a:spcPts val="3780"/>
              </a:lnSpc>
            </a:pPr>
            <a:r>
              <a:rPr lang="en-US" sz="2700" spc="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      -</a:t>
            </a:r>
            <a:r>
              <a:rPr lang="en-US" sz="2700" spc="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Trailer transcripts</a:t>
            </a:r>
          </a:p>
          <a:p>
            <a:pPr algn="l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070613"/>
            <a:ext cx="5280695" cy="6383056"/>
            <a:chOff x="0" y="0"/>
            <a:chExt cx="1390800" cy="16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800" cy="1681134"/>
            </a:xfrm>
            <a:custGeom>
              <a:avLst/>
              <a:gdLst/>
              <a:ahLst/>
              <a:cxnLst/>
              <a:rect r="r" b="b" t="t" l="l"/>
              <a:pathLst>
                <a:path h="1681134" w="1390800">
                  <a:moveTo>
                    <a:pt x="0" y="0"/>
                  </a:moveTo>
                  <a:lnTo>
                    <a:pt x="1390800" y="0"/>
                  </a:lnTo>
                  <a:lnTo>
                    <a:pt x="1390800" y="1681134"/>
                  </a:lnTo>
                  <a:lnTo>
                    <a:pt x="0" y="1681134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90800" cy="1728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2271" y="5261890"/>
            <a:ext cx="8452852" cy="3996410"/>
            <a:chOff x="0" y="0"/>
            <a:chExt cx="1309568" cy="6191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9568" cy="619148"/>
            </a:xfrm>
            <a:custGeom>
              <a:avLst/>
              <a:gdLst/>
              <a:ahLst/>
              <a:cxnLst/>
              <a:rect r="r" b="b" t="t" l="l"/>
              <a:pathLst>
                <a:path h="619148" w="1309568">
                  <a:moveTo>
                    <a:pt x="21066" y="0"/>
                  </a:moveTo>
                  <a:lnTo>
                    <a:pt x="1288502" y="0"/>
                  </a:lnTo>
                  <a:cubicBezTo>
                    <a:pt x="1294089" y="0"/>
                    <a:pt x="1299447" y="2219"/>
                    <a:pt x="1303398" y="6170"/>
                  </a:cubicBezTo>
                  <a:cubicBezTo>
                    <a:pt x="1307348" y="10121"/>
                    <a:pt x="1309568" y="15479"/>
                    <a:pt x="1309568" y="21066"/>
                  </a:cubicBezTo>
                  <a:lnTo>
                    <a:pt x="1309568" y="598083"/>
                  </a:lnTo>
                  <a:cubicBezTo>
                    <a:pt x="1309568" y="609717"/>
                    <a:pt x="1300137" y="619148"/>
                    <a:pt x="1288502" y="619148"/>
                  </a:cubicBezTo>
                  <a:lnTo>
                    <a:pt x="21066" y="619148"/>
                  </a:lnTo>
                  <a:cubicBezTo>
                    <a:pt x="9431" y="619148"/>
                    <a:pt x="0" y="609717"/>
                    <a:pt x="0" y="598083"/>
                  </a:cubicBezTo>
                  <a:lnTo>
                    <a:pt x="0" y="21066"/>
                  </a:lnTo>
                  <a:cubicBezTo>
                    <a:pt x="0" y="9431"/>
                    <a:pt x="9431" y="0"/>
                    <a:pt x="21066" y="0"/>
                  </a:cubicBezTo>
                  <a:close/>
                </a:path>
              </a:pathLst>
            </a:custGeom>
            <a:blipFill>
              <a:blip r:embed="rId2"/>
              <a:stretch>
                <a:fillRect l="-163" t="0" r="-163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28700" y="3729548"/>
            <a:ext cx="2315587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144000" y="347689"/>
            <a:ext cx="8437749" cy="4563725"/>
            <a:chOff x="0" y="0"/>
            <a:chExt cx="1145899" cy="6197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5899" cy="619782"/>
            </a:xfrm>
            <a:custGeom>
              <a:avLst/>
              <a:gdLst/>
              <a:ahLst/>
              <a:cxnLst/>
              <a:rect r="r" b="b" t="t" l="l"/>
              <a:pathLst>
                <a:path h="619782" w="1145899">
                  <a:moveTo>
                    <a:pt x="21103" y="0"/>
                  </a:moveTo>
                  <a:lnTo>
                    <a:pt x="1124795" y="0"/>
                  </a:lnTo>
                  <a:cubicBezTo>
                    <a:pt x="1136450" y="0"/>
                    <a:pt x="1145899" y="9448"/>
                    <a:pt x="1145899" y="21103"/>
                  </a:cubicBezTo>
                  <a:lnTo>
                    <a:pt x="1145899" y="598679"/>
                  </a:lnTo>
                  <a:cubicBezTo>
                    <a:pt x="1145899" y="610334"/>
                    <a:pt x="1136450" y="619782"/>
                    <a:pt x="1124795" y="619782"/>
                  </a:cubicBezTo>
                  <a:lnTo>
                    <a:pt x="21103" y="619782"/>
                  </a:lnTo>
                  <a:cubicBezTo>
                    <a:pt x="9448" y="619782"/>
                    <a:pt x="0" y="610334"/>
                    <a:pt x="0" y="598679"/>
                  </a:cubicBezTo>
                  <a:lnTo>
                    <a:pt x="0" y="21103"/>
                  </a:lnTo>
                  <a:cubicBezTo>
                    <a:pt x="0" y="9448"/>
                    <a:pt x="9448" y="0"/>
                    <a:pt x="2110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1590" r="0" b="-1159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355313"/>
            <a:ext cx="8323439" cy="237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2"/>
              </a:lnSpc>
            </a:pPr>
            <a:r>
              <a:rPr lang="en-US" sz="7302" spc="175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  <a:hlinkClick r:id="rId4" tooltip="http://bollywood-bias-buster.vercel.app"/>
              </a:rPr>
              <a:t>Bolliwood-Bias Buster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62882" y="5795645"/>
            <a:ext cx="6998510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2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ollywood Bias Buster is an AI-driven web app that detects and quantifies gender stereotypes in Bollywood scripts, posters, and summaries. It highlights biases, visualizes trends, and suggests inclusive rewrites—helping filmmakers build fairer, bias-free stories.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54108"/>
            <a:ext cx="5093867" cy="53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3118" spc="183" b="true">
                <a:solidFill>
                  <a:srgbClr val="2B485F"/>
                </a:solidFill>
                <a:latin typeface="Inter Bold"/>
                <a:ea typeface="Inter Bold"/>
                <a:cs typeface="Inter Bold"/>
                <a:sym typeface="Inter Bold"/>
              </a:rPr>
              <a:t>WHAT IS</a:t>
            </a:r>
          </a:p>
        </p:txBody>
      </p:sp>
      <p:grpSp>
        <p:nvGrpSpPr>
          <p:cNvPr name="Group 13" id="13"/>
          <p:cNvGrpSpPr/>
          <p:nvPr/>
        </p:nvGrpSpPr>
        <p:grpSpPr>
          <a:xfrm rot="9367221">
            <a:off x="16477888" y="-963065"/>
            <a:ext cx="3620223" cy="3167695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5569083"/>
            <a:chOff x="0" y="0"/>
            <a:chExt cx="2408296" cy="1466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1466754"/>
            </a:xfrm>
            <a:custGeom>
              <a:avLst/>
              <a:gdLst/>
              <a:ahLst/>
              <a:cxnLst/>
              <a:rect r="r" b="b" t="t" l="l"/>
              <a:pathLst>
                <a:path h="1466754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466754"/>
                  </a:lnTo>
                  <a:lnTo>
                    <a:pt x="0" y="1466754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8296" cy="1514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25723" y="0"/>
            <a:ext cx="10262277" cy="5569083"/>
            <a:chOff x="0" y="0"/>
            <a:chExt cx="1589895" cy="8627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9895" cy="862797"/>
            </a:xfrm>
            <a:custGeom>
              <a:avLst/>
              <a:gdLst/>
              <a:ahLst/>
              <a:cxnLst/>
              <a:rect r="r" b="b" t="t" l="l"/>
              <a:pathLst>
                <a:path h="862797" w="1589895">
                  <a:moveTo>
                    <a:pt x="0" y="0"/>
                  </a:moveTo>
                  <a:lnTo>
                    <a:pt x="1589895" y="0"/>
                  </a:lnTo>
                  <a:lnTo>
                    <a:pt x="1589895" y="862797"/>
                  </a:lnTo>
                  <a:lnTo>
                    <a:pt x="0" y="862797"/>
                  </a:lnTo>
                  <a:close/>
                </a:path>
              </a:pathLst>
            </a:custGeom>
            <a:blipFill>
              <a:blip r:embed="rId2"/>
              <a:stretch>
                <a:fillRect l="-14866" t="0" r="-14866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28700" y="4629630"/>
            <a:ext cx="205022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668435" y="6204937"/>
            <a:ext cx="7590865" cy="3249786"/>
            <a:chOff x="0" y="0"/>
            <a:chExt cx="1999240" cy="8559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9240" cy="855911"/>
            </a:xfrm>
            <a:custGeom>
              <a:avLst/>
              <a:gdLst/>
              <a:ahLst/>
              <a:cxnLst/>
              <a:rect r="r" b="b" t="t" l="l"/>
              <a:pathLst>
                <a:path h="855911" w="1999240">
                  <a:moveTo>
                    <a:pt x="0" y="0"/>
                  </a:moveTo>
                  <a:lnTo>
                    <a:pt x="1999240" y="0"/>
                  </a:lnTo>
                  <a:lnTo>
                    <a:pt x="1999240" y="855911"/>
                  </a:lnTo>
                  <a:lnTo>
                    <a:pt x="0" y="855911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9240" cy="903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204937"/>
            <a:ext cx="7590865" cy="3249786"/>
            <a:chOff x="0" y="0"/>
            <a:chExt cx="1999240" cy="8559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9240" cy="855911"/>
            </a:xfrm>
            <a:custGeom>
              <a:avLst/>
              <a:gdLst/>
              <a:ahLst/>
              <a:cxnLst/>
              <a:rect r="r" b="b" t="t" l="l"/>
              <a:pathLst>
                <a:path h="855911" w="1999240">
                  <a:moveTo>
                    <a:pt x="0" y="0"/>
                  </a:moveTo>
                  <a:lnTo>
                    <a:pt x="1999240" y="0"/>
                  </a:lnTo>
                  <a:lnTo>
                    <a:pt x="1999240" y="855911"/>
                  </a:lnTo>
                  <a:lnTo>
                    <a:pt x="0" y="855911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999240" cy="903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02783" y="2189781"/>
            <a:ext cx="7590865" cy="318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6"/>
              </a:lnSpc>
            </a:pPr>
            <a:r>
              <a:rPr lang="en-US" sz="6505" spc="15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Technologies Used</a:t>
            </a:r>
          </a:p>
          <a:p>
            <a:pPr algn="l">
              <a:lnSpc>
                <a:spcPts val="845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66944" y="6592362"/>
            <a:ext cx="621011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Backend (ML &amp; NLP)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71148" y="7154337"/>
            <a:ext cx="7054136" cy="23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spaCy, TextBlob, scikit-learn – NLP &amp; stereotype tagging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pandas, numpy, matplotlib, plotly – data manipulation &amp; viz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LLMs (e.g., OpenAI API) – Rewriting suggestions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078671" y="6611412"/>
            <a:ext cx="363732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Frontend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03298" y="7544862"/>
            <a:ext cx="6261945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Next.js + TypeScript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TailwindCSS + ShadCN + Radix UI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OpenAI SDK + Lucide icons for sleek UI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91089" y="0"/>
            <a:ext cx="4496911" cy="10287000"/>
            <a:chOff x="0" y="0"/>
            <a:chExt cx="118437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437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84372">
                  <a:moveTo>
                    <a:pt x="0" y="0"/>
                  </a:moveTo>
                  <a:lnTo>
                    <a:pt x="1184372" y="0"/>
                  </a:lnTo>
                  <a:lnTo>
                    <a:pt x="118437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8437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6800" y="4725567"/>
            <a:ext cx="9257134" cy="4171561"/>
            <a:chOff x="0" y="0"/>
            <a:chExt cx="2438093" cy="10986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093" cy="1098683"/>
            </a:xfrm>
            <a:custGeom>
              <a:avLst/>
              <a:gdLst/>
              <a:ahLst/>
              <a:cxnLst/>
              <a:rect r="r" b="b" t="t" l="l"/>
              <a:pathLst>
                <a:path h="1098683" w="2438093">
                  <a:moveTo>
                    <a:pt x="0" y="0"/>
                  </a:moveTo>
                  <a:lnTo>
                    <a:pt x="2438093" y="0"/>
                  </a:lnTo>
                  <a:lnTo>
                    <a:pt x="2438093" y="1098683"/>
                  </a:lnTo>
                  <a:lnTo>
                    <a:pt x="0" y="109868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38093" cy="1146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0608" y="1559069"/>
            <a:ext cx="7168863" cy="71688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8878" y="0"/>
                  </a:moveTo>
                  <a:lnTo>
                    <a:pt x="773922" y="0"/>
                  </a:lnTo>
                  <a:cubicBezTo>
                    <a:pt x="795394" y="0"/>
                    <a:pt x="812800" y="17406"/>
                    <a:pt x="812800" y="38878"/>
                  </a:cubicBezTo>
                  <a:lnTo>
                    <a:pt x="812800" y="773922"/>
                  </a:lnTo>
                  <a:cubicBezTo>
                    <a:pt x="812800" y="795394"/>
                    <a:pt x="795394" y="812800"/>
                    <a:pt x="773922" y="812800"/>
                  </a:cubicBezTo>
                  <a:lnTo>
                    <a:pt x="38878" y="812800"/>
                  </a:lnTo>
                  <a:cubicBezTo>
                    <a:pt x="17406" y="812800"/>
                    <a:pt x="0" y="795394"/>
                    <a:pt x="0" y="773922"/>
                  </a:cubicBezTo>
                  <a:lnTo>
                    <a:pt x="0" y="38878"/>
                  </a:lnTo>
                  <a:cubicBezTo>
                    <a:pt x="0" y="17406"/>
                    <a:pt x="17406" y="0"/>
                    <a:pt x="38878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1066800" y="3859422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66800" y="2505070"/>
            <a:ext cx="7689846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Used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3379" y="4907423"/>
            <a:ext cx="7173266" cy="398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Bollywood Data (1970–2017) from </a:t>
            </a:r>
            <a:r>
              <a:rPr lang="en-US" sz="2300" u="sng">
                <a:solidFill>
                  <a:srgbClr val="86B4C4"/>
                </a:solidFill>
                <a:latin typeface="Inter"/>
                <a:ea typeface="Inter"/>
                <a:cs typeface="Inter"/>
                <a:sym typeface="Inter"/>
                <a:hlinkClick r:id="rId3" tooltip="https://github.com/BollywoodData/Bollywood-Data"/>
              </a:rPr>
              <a:t>BollywoodData GitHub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Includes: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Movie scripts, Wikipedia synopses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Poster images &amp; trailer transcripts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Metadata like release year, cast, genre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 cleaning pipeline created to extract character roles, gender, and text segments.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1476" y="-2278613"/>
            <a:ext cx="12197602" cy="10815302"/>
            <a:chOff x="0" y="0"/>
            <a:chExt cx="751252" cy="666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1252" cy="666116"/>
            </a:xfrm>
            <a:custGeom>
              <a:avLst/>
              <a:gdLst/>
              <a:ahLst/>
              <a:cxnLst/>
              <a:rect r="r" b="b" t="t" l="l"/>
              <a:pathLst>
                <a:path h="666116" w="751252">
                  <a:moveTo>
                    <a:pt x="548052" y="0"/>
                  </a:moveTo>
                  <a:lnTo>
                    <a:pt x="0" y="0"/>
                  </a:lnTo>
                  <a:lnTo>
                    <a:pt x="203200" y="666116"/>
                  </a:lnTo>
                  <a:lnTo>
                    <a:pt x="751252" y="666116"/>
                  </a:lnTo>
                  <a:lnTo>
                    <a:pt x="548052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3982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7723" y="4676318"/>
            <a:ext cx="18288000" cy="4581982"/>
            <a:chOff x="0" y="0"/>
            <a:chExt cx="4816593" cy="1206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206777"/>
            </a:xfrm>
            <a:custGeom>
              <a:avLst/>
              <a:gdLst/>
              <a:ahLst/>
              <a:cxnLst/>
              <a:rect r="r" b="b" t="t" l="l"/>
              <a:pathLst>
                <a:path h="120677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06777"/>
                  </a:lnTo>
                  <a:lnTo>
                    <a:pt x="0" y="1206777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125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914914" y="3849240"/>
            <a:ext cx="9514492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05091" y="2523496"/>
            <a:ext cx="9524314" cy="115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</a:pPr>
            <a:r>
              <a:rPr lang="en-US" sz="7223" spc="173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Functionalities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091" y="5500149"/>
            <a:ext cx="980388" cy="50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5091" y="6108429"/>
            <a:ext cx="3014129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5091" y="6852050"/>
            <a:ext cx="3733788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Gender and role-based stereotype detection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Classifies into: occupation gap, agency gap, appearance focus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6498" y="5500149"/>
            <a:ext cx="980388" cy="50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6498" y="6108429"/>
            <a:ext cx="3014129" cy="50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96498" y="6852050"/>
            <a:ext cx="3732907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Trend visualizations: decade-wise, character-wise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LLM-based “bias-free” text rewriting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6805" y="5500149"/>
            <a:ext cx="980388" cy="50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86805" y="6108429"/>
            <a:ext cx="3014129" cy="50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6805" y="6852050"/>
            <a:ext cx="3772224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Auto-generated Bias Feedback Report (PDF/HTML)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634749" cy="10453668"/>
            <a:chOff x="0" y="0"/>
            <a:chExt cx="957300" cy="27532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300" cy="2753229"/>
            </a:xfrm>
            <a:custGeom>
              <a:avLst/>
              <a:gdLst/>
              <a:ahLst/>
              <a:cxnLst/>
              <a:rect r="r" b="b" t="t" l="l"/>
              <a:pathLst>
                <a:path h="2753229" w="957300">
                  <a:moveTo>
                    <a:pt x="0" y="0"/>
                  </a:moveTo>
                  <a:lnTo>
                    <a:pt x="957300" y="0"/>
                  </a:lnTo>
                  <a:lnTo>
                    <a:pt x="957300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57300" cy="28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679335"/>
            <a:ext cx="7012338" cy="7094998"/>
            <a:chOff x="0" y="0"/>
            <a:chExt cx="80333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3331" cy="812800"/>
            </a:xfrm>
            <a:custGeom>
              <a:avLst/>
              <a:gdLst/>
              <a:ahLst/>
              <a:cxnLst/>
              <a:rect r="r" b="b" t="t" l="l"/>
              <a:pathLst>
                <a:path h="812800" w="803331">
                  <a:moveTo>
                    <a:pt x="25393" y="0"/>
                  </a:moveTo>
                  <a:lnTo>
                    <a:pt x="777938" y="0"/>
                  </a:lnTo>
                  <a:cubicBezTo>
                    <a:pt x="784672" y="0"/>
                    <a:pt x="791131" y="2675"/>
                    <a:pt x="795893" y="7437"/>
                  </a:cubicBezTo>
                  <a:cubicBezTo>
                    <a:pt x="800655" y="12200"/>
                    <a:pt x="803331" y="18658"/>
                    <a:pt x="803331" y="25393"/>
                  </a:cubicBezTo>
                  <a:lnTo>
                    <a:pt x="803331" y="787407"/>
                  </a:lnTo>
                  <a:cubicBezTo>
                    <a:pt x="803331" y="801431"/>
                    <a:pt x="791962" y="812800"/>
                    <a:pt x="777938" y="812800"/>
                  </a:cubicBezTo>
                  <a:lnTo>
                    <a:pt x="25393" y="812800"/>
                  </a:lnTo>
                  <a:cubicBezTo>
                    <a:pt x="18658" y="812800"/>
                    <a:pt x="12200" y="810125"/>
                    <a:pt x="7437" y="805363"/>
                  </a:cubicBezTo>
                  <a:cubicBezTo>
                    <a:pt x="2675" y="800600"/>
                    <a:pt x="0" y="794142"/>
                    <a:pt x="0" y="787407"/>
                  </a:cubicBezTo>
                  <a:lnTo>
                    <a:pt x="0" y="25393"/>
                  </a:lnTo>
                  <a:cubicBezTo>
                    <a:pt x="0" y="18658"/>
                    <a:pt x="2675" y="12200"/>
                    <a:pt x="7437" y="7437"/>
                  </a:cubicBezTo>
                  <a:cubicBezTo>
                    <a:pt x="12200" y="2675"/>
                    <a:pt x="18658" y="0"/>
                    <a:pt x="25393" y="0"/>
                  </a:cubicBezTo>
                  <a:close/>
                </a:path>
              </a:pathLst>
            </a:custGeom>
            <a:blipFill>
              <a:blip r:embed="rId2"/>
              <a:stretch>
                <a:fillRect l="-2247" t="0" r="-111322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8428762" y="1679335"/>
            <a:ext cx="2508365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205758" y="474060"/>
            <a:ext cx="9053542" cy="104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Overall 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5758" y="2339878"/>
            <a:ext cx="9455051" cy="643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Designed the full AI pipeline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– From data cleaning to deployment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Implemented stereotype detection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using spaCy, TextBlob, and ML models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Built bias quantification engine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 analyze trends across time, gender, and films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Integrated OpenAI LLM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 bias-free text rewriting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Developed UI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using </a:t>
            </a: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Next.js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TailwindC</a:t>
            </a: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SS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Radix UI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Created PDF/HTML Bias Feedback Reports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with visual summaries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Deployed the web app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using Vercel for public access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74583" y="9172575"/>
            <a:ext cx="10807005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3" tooltip="http://bollywood-bias-buster.vercel.app"/>
              </a:rPr>
              <a:t>🔗 </a:t>
            </a:r>
            <a:r>
              <a:rPr lang="en-US" b="true" sz="3799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  <a:hlinkClick r:id="rId4" tooltip="http://bollywood-bias-buster.vercel.app"/>
              </a:rPr>
              <a:t>Live Link</a:t>
            </a:r>
            <a:r>
              <a:rPr lang="en-US" sz="3799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5" tooltip="http://bollywood-bias-buster.vercel.app"/>
              </a:rPr>
              <a:t>: bollywood-bias-buster.vercel.app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8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11359" y="-83275"/>
            <a:ext cx="8376641" cy="10453668"/>
            <a:chOff x="0" y="0"/>
            <a:chExt cx="2206194" cy="27532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6193" cy="2753229"/>
            </a:xfrm>
            <a:custGeom>
              <a:avLst/>
              <a:gdLst/>
              <a:ahLst/>
              <a:cxnLst/>
              <a:rect r="r" b="b" t="t" l="l"/>
              <a:pathLst>
                <a:path h="2753229" w="2206193">
                  <a:moveTo>
                    <a:pt x="0" y="0"/>
                  </a:moveTo>
                  <a:lnTo>
                    <a:pt x="2206193" y="0"/>
                  </a:lnTo>
                  <a:lnTo>
                    <a:pt x="2206193" y="2753229"/>
                  </a:lnTo>
                  <a:lnTo>
                    <a:pt x="0" y="2753229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06194" cy="28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00900"/>
            <a:ext cx="18288000" cy="3086100"/>
            <a:chOff x="0" y="0"/>
            <a:chExt cx="481659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9491" y="1305891"/>
            <a:ext cx="5566677" cy="228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Snap Shots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27691" y="6295604"/>
            <a:ext cx="5925391" cy="3456478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0" y="4961282"/>
            <a:ext cx="11301259" cy="5325718"/>
          </a:xfrm>
          <a:custGeom>
            <a:avLst/>
            <a:gdLst/>
            <a:ahLst/>
            <a:cxnLst/>
            <a:rect r="r" b="b" t="t" l="l"/>
            <a:pathLst>
              <a:path h="5325718" w="11301259">
                <a:moveTo>
                  <a:pt x="0" y="0"/>
                </a:moveTo>
                <a:lnTo>
                  <a:pt x="11301259" y="0"/>
                </a:lnTo>
                <a:lnTo>
                  <a:pt x="11301259" y="5325718"/>
                </a:lnTo>
                <a:lnTo>
                  <a:pt x="0" y="532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40738" y="0"/>
            <a:ext cx="11301259" cy="4961282"/>
          </a:xfrm>
          <a:custGeom>
            <a:avLst/>
            <a:gdLst/>
            <a:ahLst/>
            <a:cxnLst/>
            <a:rect r="r" b="b" t="t" l="l"/>
            <a:pathLst>
              <a:path h="4961282" w="11301259">
                <a:moveTo>
                  <a:pt x="0" y="0"/>
                </a:moveTo>
                <a:lnTo>
                  <a:pt x="11301259" y="0"/>
                </a:lnTo>
                <a:lnTo>
                  <a:pt x="11301259" y="4961282"/>
                </a:lnTo>
                <a:lnTo>
                  <a:pt x="0" y="4961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68" r="0" b="-699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14557" y="5837846"/>
            <a:ext cx="2553621" cy="78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4885" spc="1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44108" y="5837846"/>
            <a:ext cx="1897889" cy="78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4885" spc="1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51125" y="9229725"/>
            <a:ext cx="3078524" cy="56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3"/>
              </a:lnSpc>
            </a:pPr>
            <a:r>
              <a:rPr lang="en-US" sz="3525" spc="8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DAGsS2sf4h8</dc:identifier>
  <dcterms:modified xsi:type="dcterms:W3CDTF">2011-08-01T06:04:30Z</dcterms:modified>
  <cp:revision>1</cp:revision>
  <dc:title>Blue and White Modern Project Proposal Presentation</dc:title>
</cp:coreProperties>
</file>